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9" r:id="rId14"/>
    <p:sldId id="266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4">
                <a:shade val="45000"/>
                <a:satMod val="135000"/>
              </a:schemeClr>
              <a:prstClr val="white"/>
            </a:duotone>
            <a:lum bright="22000" contrast="-48000"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3857628"/>
            <a:ext cx="3530344" cy="2857520"/>
          </a:xfrm>
        </p:spPr>
        <p:txBody>
          <a:bodyPr>
            <a:normAutofit fontScale="92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 smtClean="0">
                <a:ln/>
                <a:solidFill>
                  <a:schemeClr val="accent3"/>
                </a:solidFill>
              </a:rPr>
              <a:t>Підготували:</a:t>
            </a:r>
          </a:p>
          <a:p>
            <a:r>
              <a:rPr lang="uk-UA" b="1" dirty="0" smtClean="0">
                <a:ln/>
                <a:solidFill>
                  <a:schemeClr val="accent3"/>
                </a:solidFill>
              </a:rPr>
              <a:t>Студенти</a:t>
            </a:r>
          </a:p>
          <a:p>
            <a:r>
              <a:rPr lang="uk-UA" b="1" dirty="0" smtClean="0">
                <a:ln/>
                <a:solidFill>
                  <a:schemeClr val="accent3"/>
                </a:solidFill>
              </a:rPr>
              <a:t>  2-го курсу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r>
              <a:rPr lang="uk-UA" b="1" dirty="0" smtClean="0">
                <a:ln/>
                <a:solidFill>
                  <a:schemeClr val="accent3"/>
                </a:solidFill>
              </a:rPr>
              <a:t>2-ої групи факультету 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r>
              <a:rPr lang="uk-UA" b="1" dirty="0" smtClean="0">
                <a:ln/>
                <a:solidFill>
                  <a:schemeClr val="accent3"/>
                </a:solidFill>
              </a:rPr>
              <a:t>ТВППТ  Скляр Т. Д.,</a:t>
            </a:r>
          </a:p>
          <a:p>
            <a:r>
              <a:rPr lang="uk-UA" b="1" dirty="0" smtClean="0">
                <a:ln/>
                <a:solidFill>
                  <a:schemeClr val="accent3"/>
                </a:solidFill>
              </a:rPr>
              <a:t>Яременко В</a:t>
            </a:r>
            <a:r>
              <a:rPr lang="uk-UA" b="1" dirty="0" smtClean="0">
                <a:ln/>
                <a:solidFill>
                  <a:schemeClr val="accent3"/>
                </a:solidFill>
              </a:rPr>
              <a:t>. </a:t>
            </a:r>
            <a:r>
              <a:rPr lang="uk-UA" b="1" smtClean="0">
                <a:ln/>
                <a:solidFill>
                  <a:schemeClr val="accent3"/>
                </a:solidFill>
              </a:rPr>
              <a:t>А.</a:t>
            </a:r>
            <a:endParaRPr lang="ru-RU" b="1" dirty="0" smtClean="0">
              <a:ln/>
              <a:solidFill>
                <a:schemeClr val="accent3"/>
              </a:solidFill>
            </a:endParaRPr>
          </a:p>
          <a:p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571472" y="714356"/>
            <a:ext cx="7813576" cy="4143404"/>
          </a:xfrm>
        </p:spPr>
        <p:txBody>
          <a:bodyPr>
            <a:prstTxWarp prst="textDeflateBottom">
              <a:avLst>
                <a:gd name="adj" fmla="val 75531"/>
              </a:avLst>
            </a:prstTxWarp>
            <a:noAutofit/>
          </a:bodyPr>
          <a:lstStyle/>
          <a:p>
            <a:pPr algn="ctr"/>
            <a:r>
              <a:rPr lang="uk-UA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Токсини рослин та їх екологічна роль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pic>
        <p:nvPicPr>
          <p:cNvPr id="5" name="Рисунок 4" descr="What-Is-DNS-Cache-Poison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5" y="3619476"/>
            <a:ext cx="2428892" cy="3238523"/>
          </a:xfrm>
          <a:prstGeom prst="star7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57166"/>
            <a:ext cx="1357322" cy="6619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596" y="1000108"/>
            <a:ext cx="3429024" cy="5248292"/>
          </a:xfrm>
        </p:spPr>
        <p:txBody>
          <a:bodyPr>
            <a:normAutofit/>
          </a:bodyPr>
          <a:lstStyle/>
          <a:p>
            <a:r>
              <a:rPr lang="ru-RU" sz="4000" dirty="0" err="1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Амигдалин</a:t>
            </a:r>
            <a:r>
              <a:rPr lang="ru-RU" sz="2400" dirty="0" smtClean="0"/>
              <a:t> - </a:t>
            </a:r>
            <a:r>
              <a:rPr lang="ru-RU" sz="2400" dirty="0" err="1" smtClean="0"/>
              <a:t>глікозид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міститься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кісточках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багатьох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роду слив (</a:t>
            </a:r>
            <a:r>
              <a:rPr lang="ru-RU" sz="2400" dirty="0" err="1" smtClean="0"/>
              <a:t>мигдаль</a:t>
            </a:r>
            <a:r>
              <a:rPr lang="ru-RU" sz="2400" dirty="0" smtClean="0"/>
              <a:t>). При </a:t>
            </a:r>
            <a:r>
              <a:rPr lang="ru-RU" sz="2400" dirty="0" err="1" smtClean="0"/>
              <a:t>рощепленні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синильна</a:t>
            </a:r>
            <a:r>
              <a:rPr lang="ru-RU" sz="2400" dirty="0" smtClean="0"/>
              <a:t> кислота, яка </a:t>
            </a:r>
            <a:r>
              <a:rPr lang="ru-RU" sz="2400" dirty="0" err="1" smtClean="0"/>
              <a:t>зумовлює</a:t>
            </a:r>
            <a:r>
              <a:rPr lang="ru-RU" sz="2400" dirty="0" smtClean="0"/>
              <a:t> </a:t>
            </a:r>
            <a:r>
              <a:rPr lang="ru-RU" sz="2400" dirty="0" err="1" smtClean="0"/>
              <a:t>токсичність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5" name="Содержимое 4" descr="280px-Ametllesjuliol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2132" y="2143116"/>
            <a:ext cx="3432064" cy="4572000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Рисунок 5" descr="200px-Unripe_almond_on_tre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571480"/>
            <a:ext cx="2406266" cy="1608208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7" name="Рисунок 6" descr="250px-Amygdalin_structure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4780035"/>
            <a:ext cx="3524258" cy="1917197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98" y="142852"/>
            <a:ext cx="2743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857232"/>
            <a:ext cx="2857528" cy="5391168"/>
          </a:xfrm>
        </p:spPr>
        <p:txBody>
          <a:bodyPr>
            <a:noAutofit/>
          </a:bodyPr>
          <a:lstStyle/>
          <a:p>
            <a:r>
              <a:rPr lang="uk-UA" sz="3200" dirty="0" err="1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Лінамарин</a:t>
            </a:r>
            <a:r>
              <a:rPr lang="uk-UA" sz="24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000" dirty="0" smtClean="0"/>
              <a:t>– ціаногенний глікозид, який міститься в листі й корінні рослин льону та маніоки. В шлунку розщеплюється з утворенням ціаністого водню, ацетону і синильної кислоти, тому продукт перед вживанням термічно обробляють.</a:t>
            </a:r>
            <a:endParaRPr lang="ru-RU" sz="2000" dirty="0"/>
          </a:p>
        </p:txBody>
      </p:sp>
      <p:pic>
        <p:nvPicPr>
          <p:cNvPr id="5" name="Содержимое 4" descr="Manihot_esculenta_-_Köhler–s_Medizinal-Pflanzen-09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88840" y="2786058"/>
            <a:ext cx="3155160" cy="4071942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Рисунок 5" descr="220px-Gemeiner_flach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3929066"/>
            <a:ext cx="2091939" cy="2786082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7" name="Рисунок 6" descr="220px-Linum_usitatissimum_capsules,_vlas_zaadbolle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3702" y="214290"/>
            <a:ext cx="2000264" cy="2463962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8" name="Рисунок 7" descr="200px-Brown_Flax_Seed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224" y="5072074"/>
            <a:ext cx="2218338" cy="1475195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9" name="Рисунок 8" descr="200px-Linamarin.sv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7589" y="1428736"/>
            <a:ext cx="2395031" cy="2071702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6446" y="285728"/>
            <a:ext cx="2743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000108"/>
            <a:ext cx="3286148" cy="524829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000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Фенольні</a:t>
            </a:r>
            <a:r>
              <a:rPr lang="ru-RU" sz="40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000" b="1" i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сполуки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органічні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речовини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ароматичного ряду, 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яких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гідроксильна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група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безпосередньо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зв’язана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ароматичним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(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бензольним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 ядром;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токсичні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речовини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які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викликають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опіки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шкіри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Содержимое 4" descr="20-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14744" y="4357694"/>
            <a:ext cx="5111750" cy="2134380"/>
          </a:xfrm>
          <a:prstGeom prst="rec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Рисунок 5" descr="540919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071678"/>
            <a:ext cx="3809524" cy="1571429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357166"/>
            <a:ext cx="2743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28596" y="857232"/>
            <a:ext cx="3171828" cy="5429256"/>
          </a:xfrm>
        </p:spPr>
        <p:txBody>
          <a:bodyPr>
            <a:normAutofit/>
          </a:bodyPr>
          <a:lstStyle/>
          <a:p>
            <a:r>
              <a:rPr lang="uk-UA" sz="44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Кумарини</a:t>
            </a:r>
            <a:r>
              <a:rPr lang="uk-UA" sz="2800" dirty="0" smtClean="0"/>
              <a:t> – запобігає звертанню крові та є причиною </a:t>
            </a:r>
            <a:r>
              <a:rPr lang="uk-UA" sz="2800" dirty="0" err="1" smtClean="0"/>
              <a:t>крововтрат</a:t>
            </a:r>
            <a:r>
              <a:rPr lang="uk-UA" sz="2800" dirty="0" smtClean="0"/>
              <a:t> у ВРХ, яка харчується солодкою конюшиною.</a:t>
            </a:r>
            <a:endParaRPr lang="ru-RU" sz="2800" dirty="0"/>
          </a:p>
        </p:txBody>
      </p:sp>
      <p:pic>
        <p:nvPicPr>
          <p:cNvPr id="5" name="Содержимое 4" descr="265px-Rotklee_Trifolium_pratense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43504" y="2143116"/>
            <a:ext cx="3643338" cy="4275767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Рисунок 5" descr="200px-Cumarin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4857760"/>
            <a:ext cx="3253612" cy="164307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2198" y="428604"/>
            <a:ext cx="2743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71472" y="571480"/>
            <a:ext cx="3143272" cy="567692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3600" b="1" i="1" dirty="0" err="1" smtClean="0">
                <a:ln/>
                <a:solidFill>
                  <a:schemeClr val="accent3"/>
                </a:solidFill>
              </a:rPr>
              <a:t>Ефірні</a:t>
            </a:r>
            <a:r>
              <a:rPr lang="ru-RU" sz="3600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3600" b="1" i="1" dirty="0" err="1" smtClean="0">
                <a:ln/>
                <a:solidFill>
                  <a:schemeClr val="accent3"/>
                </a:solidFill>
              </a:rPr>
              <a:t>олії</a:t>
            </a:r>
            <a:r>
              <a:rPr lang="ru-RU" sz="3600" b="1" i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3600" b="1" i="1" dirty="0" err="1" smtClean="0">
                <a:ln/>
                <a:solidFill>
                  <a:schemeClr val="accent3"/>
                </a:solidFill>
              </a:rPr>
              <a:t>і</a:t>
            </a:r>
            <a:r>
              <a:rPr lang="ru-RU" sz="3600" b="1" i="1" dirty="0" smtClean="0">
                <a:ln/>
                <a:solidFill>
                  <a:schemeClr val="accent3"/>
                </a:solidFill>
              </a:rPr>
              <a:t> смоли</a:t>
            </a:r>
            <a:r>
              <a:rPr lang="ru-RU" sz="3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–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суміші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летких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рідких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органічних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ароматичних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речовин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рослинного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походження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: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терпеноїди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ароматичні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сполуки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насичені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ненасичені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карбоводні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органічні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кислоти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та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альдегіди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естери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спирти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також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гетероциклічні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сполуки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аміни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феноли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органічні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сульфіди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,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оксиди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 та </a:t>
            </a:r>
            <a:r>
              <a:rPr lang="ru-RU" sz="2000" b="1" dirty="0" err="1" smtClean="0">
                <a:ln/>
                <a:solidFill>
                  <a:schemeClr val="accent3"/>
                </a:solidFill>
              </a:rPr>
              <a:t>інші</a:t>
            </a:r>
            <a:r>
              <a:rPr lang="ru-RU" sz="2000" b="1" dirty="0" smtClean="0">
                <a:ln/>
                <a:solidFill>
                  <a:schemeClr val="accent3"/>
                </a:solidFill>
              </a:rPr>
              <a:t>.</a:t>
            </a:r>
            <a:endParaRPr lang="ru-RU" sz="20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7" name="Рисунок 6" descr="Halesia_carolina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518399"/>
            <a:ext cx="3119469" cy="2339601"/>
          </a:xfrm>
          <a:prstGeom prst="rect">
            <a:avLst/>
          </a:prstGeom>
        </p:spPr>
      </p:pic>
      <p:pic>
        <p:nvPicPr>
          <p:cNvPr id="9" name="Рисунок 8" descr="sinek-isiriklarina-iyi-gelen-dogal-cozumler-25892-4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428604"/>
            <a:ext cx="2738435" cy="2034868"/>
          </a:xfrm>
          <a:prstGeom prst="rect">
            <a:avLst/>
          </a:prstGeom>
        </p:spPr>
      </p:pic>
      <p:pic>
        <p:nvPicPr>
          <p:cNvPr id="6" name="Рисунок 5" descr="elem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7462" y="785794"/>
            <a:ext cx="2776538" cy="2286016"/>
          </a:xfrm>
          <a:prstGeom prst="rect">
            <a:avLst/>
          </a:prstGeom>
        </p:spPr>
      </p:pic>
      <p:pic>
        <p:nvPicPr>
          <p:cNvPr id="8" name="Рисунок 7" descr="yad_ot_elittu_biologicheskoe_oryjie_readmas.ru_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86182" y="2428868"/>
            <a:ext cx="2919106" cy="2116352"/>
          </a:xfrm>
          <a:prstGeom prst="rect">
            <a:avLst/>
          </a:prstGeom>
        </p:spPr>
      </p:pic>
      <p:pic>
        <p:nvPicPr>
          <p:cNvPr id="5" name="Содержимое 4" descr="85-XPw8xpRE.jpg"/>
          <p:cNvPicPr>
            <a:picLocks noGrp="1" noChangeAspect="1"/>
          </p:cNvPicPr>
          <p:nvPr>
            <p:ph sz="half" idx="1"/>
          </p:nvPr>
        </p:nvPicPr>
        <p:blipFill>
          <a:blip r:embed="rId6"/>
          <a:stretch>
            <a:fillRect/>
          </a:stretch>
        </p:blipFill>
        <p:spPr>
          <a:xfrm>
            <a:off x="6631619" y="2967030"/>
            <a:ext cx="2512381" cy="389097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-26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1072" y="2473045"/>
            <a:ext cx="6294582" cy="42084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omic Sans MS" pitchFamily="66" charset="0"/>
              </a:rPr>
              <a:t>ОТРУЙНІ РОСЛИНИ</a:t>
            </a:r>
            <a:r>
              <a:rPr lang="ru-RU" sz="2400" dirty="0" smtClean="0">
                <a:latin typeface="Comic Sans MS" pitchFamily="66" charset="0"/>
              </a:rPr>
              <a:t> — </a:t>
            </a:r>
            <a:r>
              <a:rPr lang="ru-RU" sz="2400" dirty="0" err="1" smtClean="0">
                <a:latin typeface="Comic Sans MS" pitchFamily="66" charset="0"/>
              </a:rPr>
              <a:t>умовно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відок­ремлена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й</a:t>
            </a:r>
            <a:r>
              <a:rPr lang="ru-RU" sz="2400" dirty="0" smtClean="0">
                <a:latin typeface="Comic Sans MS" pitchFamily="66" charset="0"/>
              </a:rPr>
              <a:t> штучно </a:t>
            </a:r>
            <a:r>
              <a:rPr lang="ru-RU" sz="2400" dirty="0" err="1" smtClean="0">
                <a:latin typeface="Comic Sans MS" pitchFamily="66" charset="0"/>
              </a:rPr>
              <a:t>обмежена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група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рослин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із</a:t>
            </a:r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dirty="0" err="1" smtClean="0">
                <a:latin typeface="Comic Sans MS" pitchFamily="66" charset="0"/>
              </a:rPr>
              <a:t>значним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вмістом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рослинних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токсинів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які</a:t>
            </a:r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dirty="0" err="1" smtClean="0">
                <a:latin typeface="Comic Sans MS" pitchFamily="66" charset="0"/>
              </a:rPr>
              <a:t>призводять</a:t>
            </a:r>
            <a:r>
              <a:rPr lang="ru-RU" sz="2400" dirty="0" smtClean="0">
                <a:latin typeface="Comic Sans MS" pitchFamily="66" charset="0"/>
              </a:rPr>
              <a:t> до </a:t>
            </a:r>
            <a:r>
              <a:rPr lang="ru-RU" sz="2400" dirty="0" err="1" smtClean="0">
                <a:latin typeface="Comic Sans MS" pitchFamily="66" charset="0"/>
              </a:rPr>
              <a:t>отруєння</a:t>
            </a:r>
            <a:r>
              <a:rPr lang="uk-UA" sz="2400" dirty="0" smtClean="0">
                <a:latin typeface="Comic Sans MS" pitchFamily="66" charset="0"/>
              </a:rPr>
              <a:t>, </a:t>
            </a:r>
            <a:r>
              <a:rPr lang="ru-RU" sz="2400" dirty="0" err="1" smtClean="0">
                <a:latin typeface="Comic Sans MS" pitchFamily="66" charset="0"/>
              </a:rPr>
              <a:t>тобто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викликають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симптоми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хвороби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чи</a:t>
            </a:r>
            <a:r>
              <a:rPr lang="ru-RU" sz="2400" dirty="0" smtClean="0">
                <a:latin typeface="Comic Sans MS" pitchFamily="66" charset="0"/>
              </a:rPr>
              <a:t> смерть </a:t>
            </a:r>
            <a:r>
              <a:rPr lang="ru-RU" sz="2400" dirty="0" err="1" smtClean="0">
                <a:latin typeface="Comic Sans MS" pitchFamily="66" charset="0"/>
              </a:rPr>
              <a:t>людини</a:t>
            </a:r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400" dirty="0" err="1" smtClean="0">
                <a:latin typeface="Comic Sans MS" pitchFamily="66" charset="0"/>
              </a:rPr>
              <a:t>і</a:t>
            </a:r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dirty="0" err="1" smtClean="0">
                <a:latin typeface="Comic Sans MS" pitchFamily="66" charset="0"/>
              </a:rPr>
              <a:t>тварин</a:t>
            </a:r>
            <a:r>
              <a:rPr lang="ru-RU" sz="2000" dirty="0" smtClean="0">
                <a:latin typeface="Comic Sans MS" pitchFamily="66" charset="0"/>
              </a:rPr>
              <a:t>.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71802" y="428604"/>
            <a:ext cx="2743200" cy="1162050"/>
          </a:xfrm>
        </p:spPr>
        <p:txBody>
          <a:bodyPr/>
          <a:lstStyle/>
          <a:p>
            <a:r>
              <a:rPr lang="ru-RU" sz="4400" b="1" i="1" dirty="0" err="1" smtClean="0"/>
              <a:t>Алкалоїди</a:t>
            </a:r>
            <a:endParaRPr lang="ru-RU" sz="44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Autofit/>
          </a:bodyPr>
          <a:lstStyle/>
          <a:p>
            <a:r>
              <a:rPr lang="ru-RU" sz="2000" b="1" i="1" dirty="0" err="1" smtClean="0"/>
              <a:t>Алкалоїди</a:t>
            </a:r>
            <a:r>
              <a:rPr lang="ru-RU" sz="2000" dirty="0" smtClean="0"/>
              <a:t> – велика </a:t>
            </a:r>
            <a:r>
              <a:rPr lang="ru-RU" sz="2000" dirty="0" err="1" smtClean="0"/>
              <a:t>група</a:t>
            </a:r>
            <a:r>
              <a:rPr lang="ru-RU" sz="2000" dirty="0" smtClean="0"/>
              <a:t> </a:t>
            </a:r>
            <a:r>
              <a:rPr lang="ru-RU" sz="2000" dirty="0" err="1" smtClean="0"/>
              <a:t>азотовмісних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гетероциклічних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сполук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значна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отрутами</a:t>
            </a:r>
            <a:r>
              <a:rPr lang="ru-RU" sz="20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кодеїн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 smtClean="0"/>
              <a:t>ефедрин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/>
              <a:t> </a:t>
            </a:r>
            <a:r>
              <a:rPr lang="ru-RU" sz="2000" dirty="0" err="1" smtClean="0"/>
              <a:t>атропін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нікотин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кофеїн</a:t>
            </a:r>
            <a:endParaRPr lang="ru-RU" sz="20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err="1" smtClean="0"/>
              <a:t>кокаїн</a:t>
            </a:r>
            <a:endParaRPr lang="ru-RU" sz="2000" dirty="0"/>
          </a:p>
        </p:txBody>
      </p:sp>
      <p:pic>
        <p:nvPicPr>
          <p:cNvPr id="7" name="Содержимое 6" descr="pages-oGNUNcMS7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97424" y="2143116"/>
            <a:ext cx="3691831" cy="2847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5715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426255"/>
          </a:xfrm>
        </p:spPr>
        <p:txBody>
          <a:bodyPr/>
          <a:lstStyle/>
          <a:p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Ефедрин</a:t>
            </a:r>
            <a:r>
              <a:rPr lang="uk-UA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dirty="0" smtClean="0"/>
              <a:t>– </a:t>
            </a:r>
            <a:r>
              <a:rPr lang="uk-UA" dirty="0" err="1" smtClean="0"/>
              <a:t>психоактивний</a:t>
            </a:r>
            <a:r>
              <a:rPr lang="uk-UA" dirty="0" smtClean="0"/>
              <a:t> токсичний алкалоїд, який міститься у ефедрі хвощовій.</a:t>
            </a:r>
            <a:endParaRPr lang="ru-RU" dirty="0"/>
          </a:p>
        </p:txBody>
      </p:sp>
      <p:pic>
        <p:nvPicPr>
          <p:cNvPr id="7" name="Содержимое 6" descr="UC_Davis_arboretum_-_Ephedra_sp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2500306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200px-(-)-Ephedrin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746" y="3667118"/>
            <a:ext cx="2906560" cy="197646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5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Атропі́н</a:t>
            </a:r>
            <a:r>
              <a:rPr lang="ru-RU" sz="1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—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блокатор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М-холінорецепторів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алкалоїлд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беладонни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блекоти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дурманута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деяких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інших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рослин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родини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пасльонових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одержаний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синтетично.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Содержимое 5" descr="Atropine-D-and-L-isomers-from-DL-xtal-2004-3D-ball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2714620"/>
            <a:ext cx="4643438" cy="2786334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000108"/>
            <a:ext cx="3600448" cy="52482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uk-UA" sz="4000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Нікотин</a:t>
            </a:r>
            <a:r>
              <a:rPr lang="uk-UA" sz="24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000" b="1" dirty="0" smtClean="0"/>
              <a:t>– </a:t>
            </a:r>
            <a:r>
              <a:rPr lang="uk-UA" sz="2000" dirty="0" smtClean="0"/>
              <a:t>смертельна отрута, яка міститься у коренях тютюну; дуже токсична речовина.</a:t>
            </a:r>
          </a:p>
          <a:p>
            <a:pPr>
              <a:lnSpc>
                <a:spcPct val="110000"/>
              </a:lnSpc>
            </a:pPr>
            <a:r>
              <a:rPr lang="ru-RU" sz="2000" dirty="0" smtClean="0"/>
              <a:t>Проливши </a:t>
            </a:r>
            <a:r>
              <a:rPr lang="ru-RU" sz="2000" dirty="0" err="1" smtClean="0"/>
              <a:t>концентрований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нікотин</a:t>
            </a:r>
            <a:r>
              <a:rPr lang="ru-RU" sz="2000" dirty="0" smtClean="0"/>
              <a:t> на </a:t>
            </a:r>
            <a:r>
              <a:rPr lang="ru-RU" sz="2000" dirty="0" err="1" smtClean="0"/>
              <a:t>шкіру</a:t>
            </a:r>
            <a:r>
              <a:rPr lang="ru-RU" sz="2000" dirty="0" smtClean="0"/>
              <a:t>,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отруїтися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смертельно, </a:t>
            </a:r>
            <a:r>
              <a:rPr lang="ru-RU" sz="2000" dirty="0" err="1" smtClean="0"/>
              <a:t>оскільки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нікотин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проникає</a:t>
            </a:r>
            <a:r>
              <a:rPr lang="ru-RU" sz="2000" dirty="0" smtClean="0"/>
              <a:t> </a:t>
            </a:r>
            <a:r>
              <a:rPr lang="ru-RU" sz="2000" dirty="0" err="1" smtClean="0"/>
              <a:t>крізь</a:t>
            </a:r>
            <a:r>
              <a:rPr lang="ru-RU" sz="2000" dirty="0" smtClean="0"/>
              <a:t> </a:t>
            </a:r>
            <a:r>
              <a:rPr lang="ru-RU" sz="2000" dirty="0" err="1" smtClean="0"/>
              <a:t>шкіру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потрапляє</a:t>
            </a:r>
            <a:r>
              <a:rPr lang="ru-RU" sz="2000" dirty="0" smtClean="0"/>
              <a:t> в </a:t>
            </a:r>
            <a:r>
              <a:rPr lang="ru-RU" sz="2000" dirty="0" err="1" smtClean="0"/>
              <a:t>кровоносну</a:t>
            </a:r>
            <a:r>
              <a:rPr lang="ru-RU" sz="2000" dirty="0" smtClean="0"/>
              <a:t> систему.</a:t>
            </a:r>
            <a:endParaRPr lang="uk-UA" sz="2000" dirty="0" smtClean="0"/>
          </a:p>
        </p:txBody>
      </p:sp>
      <p:pic>
        <p:nvPicPr>
          <p:cNvPr id="5" name="Содержимое 4" descr="Nicotiana_Tobacco_Plants_1909px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15074" y="357166"/>
            <a:ext cx="2488269" cy="3534352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6" name="Рисунок 5" descr="161px-Nicotine.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4643446"/>
            <a:ext cx="2385500" cy="2000264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pic>
        <p:nvPicPr>
          <p:cNvPr id="7" name="Рисунок 6" descr="620x458_814cf94e9cbb0e2f94a7a41cbadb435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7818" y="4000504"/>
            <a:ext cx="3578107" cy="2643182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14352"/>
            <a:ext cx="2000272" cy="3428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214422"/>
            <a:ext cx="2743200" cy="5033978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Кофеїн</a:t>
            </a:r>
            <a:r>
              <a:rPr lang="ru-RU" sz="2400" dirty="0" smtClean="0"/>
              <a:t> — </a:t>
            </a:r>
            <a:r>
              <a:rPr lang="ru-RU" sz="2400" dirty="0" err="1" smtClean="0"/>
              <a:t>ксантиновий</a:t>
            </a:r>
            <a:r>
              <a:rPr lang="ru-RU" sz="2400" dirty="0" smtClean="0"/>
              <a:t> алкалоїд, </a:t>
            </a:r>
            <a:r>
              <a:rPr lang="ru-RU" sz="2400" dirty="0" err="1" smtClean="0"/>
              <a:t>знаходиться</a:t>
            </a:r>
            <a:r>
              <a:rPr lang="ru-RU" sz="2400" dirty="0" smtClean="0"/>
              <a:t> у </a:t>
            </a:r>
            <a:r>
              <a:rPr lang="ru-RU" sz="2400" dirty="0" err="1" smtClean="0"/>
              <a:t>листі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бобів</a:t>
            </a:r>
            <a:r>
              <a:rPr lang="ru-RU" sz="2400" dirty="0" smtClean="0"/>
              <a:t> </a:t>
            </a:r>
            <a:r>
              <a:rPr lang="ru-RU" sz="2400" dirty="0" err="1" smtClean="0"/>
              <a:t>кавового</a:t>
            </a:r>
            <a:r>
              <a:rPr lang="ru-RU" sz="2400" dirty="0" smtClean="0"/>
              <a:t> дерева, чаю, мате, ягодах </a:t>
            </a:r>
            <a:r>
              <a:rPr lang="ru-RU" sz="2400" dirty="0" err="1" smtClean="0"/>
              <a:t>гуарани</a:t>
            </a:r>
            <a:r>
              <a:rPr lang="ru-RU" sz="2400" dirty="0" smtClean="0"/>
              <a:t>, а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у невеликих </a:t>
            </a:r>
            <a:r>
              <a:rPr lang="ru-RU" sz="2400" dirty="0" err="1" smtClean="0"/>
              <a:t>кількостях</a:t>
            </a:r>
            <a:r>
              <a:rPr lang="ru-RU" sz="2400" dirty="0" smtClean="0"/>
              <a:t> у какао та </a:t>
            </a:r>
            <a:r>
              <a:rPr lang="ru-RU" sz="2400" dirty="0" err="1" smtClean="0"/>
              <a:t>горіхах</a:t>
            </a:r>
            <a:r>
              <a:rPr lang="ru-RU" sz="2400" dirty="0" smtClean="0"/>
              <a:t> кола.</a:t>
            </a:r>
            <a:endParaRPr lang="ru-RU" sz="2400" dirty="0"/>
          </a:p>
        </p:txBody>
      </p:sp>
      <p:pic>
        <p:nvPicPr>
          <p:cNvPr id="5" name="Содержимое 4" descr="180px-Coffee_bean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072198" y="642918"/>
            <a:ext cx="2478745" cy="3304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80px-Coffee_beans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4000504"/>
            <a:ext cx="2643190" cy="21586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Koffein_-_Caffeine.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306" y="1643050"/>
            <a:ext cx="2357454" cy="1943866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571480"/>
            <a:ext cx="714388" cy="11049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42910" y="928670"/>
            <a:ext cx="2786090" cy="5319730"/>
          </a:xfrm>
        </p:spPr>
        <p:txBody>
          <a:bodyPr>
            <a:normAutofit/>
          </a:bodyPr>
          <a:lstStyle/>
          <a:p>
            <a:r>
              <a:rPr lang="uk-UA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Кокаїн</a:t>
            </a:r>
            <a:r>
              <a:rPr lang="uk-UA" sz="2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sz="2000" dirty="0" smtClean="0"/>
              <a:t>– наркотична речовина, яка міститься у </a:t>
            </a:r>
            <a:r>
              <a:rPr lang="uk-UA" sz="2000" dirty="0" err="1" smtClean="0"/>
              <a:t>листях</a:t>
            </a:r>
            <a:r>
              <a:rPr lang="uk-UA" sz="2000" dirty="0" smtClean="0"/>
              <a:t> коки.</a:t>
            </a:r>
            <a:endParaRPr lang="ru-RU" sz="2000" dirty="0" smtClean="0"/>
          </a:p>
          <a:p>
            <a:r>
              <a:rPr lang="ru-RU" sz="2000" dirty="0" err="1" smtClean="0"/>
              <a:t>Кокаїн</a:t>
            </a:r>
            <a:r>
              <a:rPr lang="ru-RU" sz="2000" dirty="0" smtClean="0"/>
              <a:t> </a:t>
            </a:r>
            <a:r>
              <a:rPr lang="ru-RU" sz="2000" dirty="0" err="1" smtClean="0"/>
              <a:t>діє</a:t>
            </a:r>
            <a:r>
              <a:rPr lang="ru-RU" sz="2000" dirty="0" smtClean="0"/>
              <a:t> на 3 </a:t>
            </a:r>
            <a:r>
              <a:rPr lang="ru-RU" sz="2000" dirty="0" err="1" smtClean="0"/>
              <a:t>нейромедіаторні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принципово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значимих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нервової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: </a:t>
            </a:r>
            <a:r>
              <a:rPr lang="ru-RU" sz="2000" dirty="0" err="1" smtClean="0"/>
              <a:t>дофамінову</a:t>
            </a:r>
            <a:r>
              <a:rPr lang="ru-RU" sz="2000" dirty="0" smtClean="0"/>
              <a:t>, </a:t>
            </a:r>
            <a:r>
              <a:rPr lang="ru-RU" sz="2000" dirty="0" err="1" smtClean="0"/>
              <a:t>норадреналінову</a:t>
            </a:r>
            <a:r>
              <a:rPr lang="ru-RU" sz="2000" dirty="0" smtClean="0"/>
              <a:t>, </a:t>
            </a:r>
            <a:r>
              <a:rPr lang="ru-RU" sz="2000" dirty="0" err="1" smtClean="0"/>
              <a:t>серотонінову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Содержимое 4" descr="Kokain_-_Cocaine.svg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40090" y="4857760"/>
            <a:ext cx="3175022" cy="157163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Рисунок 5" descr="67879_mai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142984"/>
            <a:ext cx="3759895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d6e1eca97903ae3954c82b4b6461ccd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500438"/>
            <a:ext cx="4419610" cy="2762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3570" y="357166"/>
            <a:ext cx="2743200" cy="1162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071546"/>
            <a:ext cx="3571900" cy="5605482"/>
          </a:xfrm>
        </p:spPr>
        <p:txBody>
          <a:bodyPr>
            <a:normAutofit/>
          </a:bodyPr>
          <a:lstStyle/>
          <a:p>
            <a:r>
              <a:rPr lang="ru-RU" sz="44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Глікозиди</a:t>
            </a:r>
            <a:r>
              <a:rPr lang="ru-RU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органічні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речовини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молекули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яких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складаються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вуглеводу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речовин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вуглеводневої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природи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з’єднаних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глікозидними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зв’язками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Амигдалин</a:t>
            </a:r>
            <a:endParaRPr lang="uk-UA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uk-UA" sz="2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Лінамарин</a:t>
            </a:r>
            <a:endParaRPr lang="uk-UA" sz="2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ru-RU" dirty="0"/>
          </a:p>
        </p:txBody>
      </p:sp>
      <p:pic>
        <p:nvPicPr>
          <p:cNvPr id="5" name="Содержимое 4" descr="tumblr_lje8huZtJH1qc5dy9o1_128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43306" y="1928802"/>
            <a:ext cx="5111750" cy="34104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216</TotalTime>
  <Words>344</Words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Токсини рослин та їх екологічна роль</vt:lpstr>
      <vt:lpstr>ОТРУЙНІ РОСЛИНИ — умовно відок­ремлена й штучно обмежена група рослин із значним вмістом рослинних токсинів, які призводять до отруєння, тобто викликають симптоми хвороби чи смерть людини і тварин.</vt:lpstr>
      <vt:lpstr>Алкалоїди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Токсини рослин та їх екологічна роль</dc:title>
  <dc:creator>Knight Order</dc:creator>
  <cp:lastModifiedBy>Knight Order</cp:lastModifiedBy>
  <cp:revision>26</cp:revision>
  <dcterms:created xsi:type="dcterms:W3CDTF">2014-11-11T18:39:38Z</dcterms:created>
  <dcterms:modified xsi:type="dcterms:W3CDTF">2014-11-12T16:31:21Z</dcterms:modified>
</cp:coreProperties>
</file>